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75" r:id="rId2"/>
  </p:sldIdLst>
  <p:sldSz cx="12195175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0000FF"/>
    <a:srgbClr val="FF33CC"/>
    <a:srgbClr val="CCFFFF"/>
    <a:srgbClr val="FF99FF"/>
    <a:srgbClr val="00FFFF"/>
    <a:srgbClr val="000000"/>
    <a:srgbClr val="7F7F7F"/>
    <a:srgbClr val="D9D9D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43" autoAdjust="0"/>
    <p:restoredTop sz="96318" autoAdjust="0"/>
  </p:normalViewPr>
  <p:slideViewPr>
    <p:cSldViewPr snapToGrid="0">
      <p:cViewPr varScale="1">
        <p:scale>
          <a:sx n="78" d="100"/>
          <a:sy n="78" d="100"/>
        </p:scale>
        <p:origin x="883" y="67"/>
      </p:cViewPr>
      <p:guideLst/>
    </p:cSldViewPr>
  </p:slideViewPr>
  <p:outlineViewPr>
    <p:cViewPr>
      <p:scale>
        <a:sx n="33" d="100"/>
        <a:sy n="33" d="100"/>
      </p:scale>
      <p:origin x="0" y="-2412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56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F40D91-EFA7-4574-8739-F5D2A457D593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EEAA1B-1E32-46D4-B550-EE5ADC1760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1516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397" y="1122363"/>
            <a:ext cx="9146381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397" y="3602038"/>
            <a:ext cx="9146381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E1675-65EA-4ACB-A598-46048D8F9F71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FB4FF-A426-4D76-8ADF-7147B1D0A5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8969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E1675-65EA-4ACB-A598-46048D8F9F71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FB4FF-A426-4D76-8ADF-7147B1D0A5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8482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7172" y="365125"/>
            <a:ext cx="262958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418" y="365125"/>
            <a:ext cx="7736314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E1675-65EA-4ACB-A598-46048D8F9F71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FB4FF-A426-4D76-8ADF-7147B1D0A5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527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E1675-65EA-4ACB-A598-46048D8F9F71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FB4FF-A426-4D76-8ADF-7147B1D0A5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3713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2067" y="1709739"/>
            <a:ext cx="1051833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2067" y="4589464"/>
            <a:ext cx="1051833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E1675-65EA-4ACB-A598-46048D8F9F71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FB4FF-A426-4D76-8ADF-7147B1D0A5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247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418" y="1825625"/>
            <a:ext cx="5182949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808" y="1825625"/>
            <a:ext cx="5182949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E1675-65EA-4ACB-A598-46048D8F9F71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FB4FF-A426-4D76-8ADF-7147B1D0A5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8516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007" y="365126"/>
            <a:ext cx="10518338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7" y="1681163"/>
            <a:ext cx="515913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7" y="2505075"/>
            <a:ext cx="515913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3807" y="1681163"/>
            <a:ext cx="518453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3807" y="2505075"/>
            <a:ext cx="518453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E1675-65EA-4ACB-A598-46048D8F9F71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FB4FF-A426-4D76-8ADF-7147B1D0A5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7773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E1675-65EA-4ACB-A598-46048D8F9F71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FB4FF-A426-4D76-8ADF-7147B1D0A5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2378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E1675-65EA-4ACB-A598-46048D8F9F71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FB4FF-A426-4D76-8ADF-7147B1D0A5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2404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007" y="457200"/>
            <a:ext cx="3933261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4538" y="987426"/>
            <a:ext cx="617380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7" y="2057400"/>
            <a:ext cx="3933261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E1675-65EA-4ACB-A598-46048D8F9F71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FB4FF-A426-4D76-8ADF-7147B1D0A5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4620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007" y="457200"/>
            <a:ext cx="3933261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4538" y="987426"/>
            <a:ext cx="6173807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7" y="2057400"/>
            <a:ext cx="3933261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E1675-65EA-4ACB-A598-46048D8F9F71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FB4FF-A426-4D76-8ADF-7147B1D0A5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295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419" y="365126"/>
            <a:ext cx="1051833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419" y="1825625"/>
            <a:ext cx="1051833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418" y="6356351"/>
            <a:ext cx="27439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E1675-65EA-4ACB-A598-46048D8F9F71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9652" y="6356351"/>
            <a:ext cx="41158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2843" y="6356351"/>
            <a:ext cx="27439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FB4FF-A426-4D76-8ADF-7147B1D0A5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0578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A01FFC64-0831-CA83-398F-2C52FB56CE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4312663"/>
              </p:ext>
            </p:extLst>
          </p:nvPr>
        </p:nvGraphicFramePr>
        <p:xfrm>
          <a:off x="59682" y="146544"/>
          <a:ext cx="12040321" cy="4848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3617">
                  <a:extLst>
                    <a:ext uri="{9D8B030D-6E8A-4147-A177-3AD203B41FA5}">
                      <a16:colId xmlns:a16="http://schemas.microsoft.com/office/drawing/2014/main" val="1423248758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2857031665"/>
                    </a:ext>
                  </a:extLst>
                </a:gridCol>
                <a:gridCol w="609742">
                  <a:extLst>
                    <a:ext uri="{9D8B030D-6E8A-4147-A177-3AD203B41FA5}">
                      <a16:colId xmlns:a16="http://schemas.microsoft.com/office/drawing/2014/main" val="1788096990"/>
                    </a:ext>
                  </a:extLst>
                </a:gridCol>
                <a:gridCol w="608400">
                  <a:extLst>
                    <a:ext uri="{9D8B030D-6E8A-4147-A177-3AD203B41FA5}">
                      <a16:colId xmlns:a16="http://schemas.microsoft.com/office/drawing/2014/main" val="4251171366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4195846359"/>
                    </a:ext>
                  </a:extLst>
                </a:gridCol>
                <a:gridCol w="609742">
                  <a:extLst>
                    <a:ext uri="{9D8B030D-6E8A-4147-A177-3AD203B41FA5}">
                      <a16:colId xmlns:a16="http://schemas.microsoft.com/office/drawing/2014/main" val="2844323968"/>
                    </a:ext>
                  </a:extLst>
                </a:gridCol>
                <a:gridCol w="643617">
                  <a:extLst>
                    <a:ext uri="{9D8B030D-6E8A-4147-A177-3AD203B41FA5}">
                      <a16:colId xmlns:a16="http://schemas.microsoft.com/office/drawing/2014/main" val="3153501724"/>
                    </a:ext>
                  </a:extLst>
                </a:gridCol>
                <a:gridCol w="643617">
                  <a:extLst>
                    <a:ext uri="{9D8B030D-6E8A-4147-A177-3AD203B41FA5}">
                      <a16:colId xmlns:a16="http://schemas.microsoft.com/office/drawing/2014/main" val="2605950952"/>
                    </a:ext>
                  </a:extLst>
                </a:gridCol>
                <a:gridCol w="609742">
                  <a:extLst>
                    <a:ext uri="{9D8B030D-6E8A-4147-A177-3AD203B41FA5}">
                      <a16:colId xmlns:a16="http://schemas.microsoft.com/office/drawing/2014/main" val="1394503164"/>
                    </a:ext>
                  </a:extLst>
                </a:gridCol>
                <a:gridCol w="643617">
                  <a:extLst>
                    <a:ext uri="{9D8B030D-6E8A-4147-A177-3AD203B41FA5}">
                      <a16:colId xmlns:a16="http://schemas.microsoft.com/office/drawing/2014/main" val="1295873059"/>
                    </a:ext>
                  </a:extLst>
                </a:gridCol>
                <a:gridCol w="643617">
                  <a:extLst>
                    <a:ext uri="{9D8B030D-6E8A-4147-A177-3AD203B41FA5}">
                      <a16:colId xmlns:a16="http://schemas.microsoft.com/office/drawing/2014/main" val="1191252032"/>
                    </a:ext>
                  </a:extLst>
                </a:gridCol>
                <a:gridCol w="644400">
                  <a:extLst>
                    <a:ext uri="{9D8B030D-6E8A-4147-A177-3AD203B41FA5}">
                      <a16:colId xmlns:a16="http://schemas.microsoft.com/office/drawing/2014/main" val="3724420119"/>
                    </a:ext>
                  </a:extLst>
                </a:gridCol>
                <a:gridCol w="643617">
                  <a:extLst>
                    <a:ext uri="{9D8B030D-6E8A-4147-A177-3AD203B41FA5}">
                      <a16:colId xmlns:a16="http://schemas.microsoft.com/office/drawing/2014/main" val="996208864"/>
                    </a:ext>
                  </a:extLst>
                </a:gridCol>
                <a:gridCol w="643617">
                  <a:extLst>
                    <a:ext uri="{9D8B030D-6E8A-4147-A177-3AD203B41FA5}">
                      <a16:colId xmlns:a16="http://schemas.microsoft.com/office/drawing/2014/main" val="63885541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572554269"/>
                    </a:ext>
                  </a:extLst>
                </a:gridCol>
                <a:gridCol w="643617">
                  <a:extLst>
                    <a:ext uri="{9D8B030D-6E8A-4147-A177-3AD203B41FA5}">
                      <a16:colId xmlns:a16="http://schemas.microsoft.com/office/drawing/2014/main" val="128401571"/>
                    </a:ext>
                  </a:extLst>
                </a:gridCol>
                <a:gridCol w="609742">
                  <a:extLst>
                    <a:ext uri="{9D8B030D-6E8A-4147-A177-3AD203B41FA5}">
                      <a16:colId xmlns:a16="http://schemas.microsoft.com/office/drawing/2014/main" val="2370415063"/>
                    </a:ext>
                  </a:extLst>
                </a:gridCol>
                <a:gridCol w="643617">
                  <a:extLst>
                    <a:ext uri="{9D8B030D-6E8A-4147-A177-3AD203B41FA5}">
                      <a16:colId xmlns:a16="http://schemas.microsoft.com/office/drawing/2014/main" val="2371436264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1149000196"/>
                    </a:ext>
                  </a:extLst>
                </a:gridCol>
              </a:tblGrid>
              <a:tr h="348946"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周期族</a:t>
                      </a: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1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</a:rPr>
                        <a:t>9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</a:rPr>
                        <a:t>10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</a:rPr>
                        <a:t>11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</a:rPr>
                        <a:t>12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</a:rPr>
                        <a:t>13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</a:rPr>
                        <a:t>14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</a:rPr>
                        <a:t>15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</a:rPr>
                        <a:t>16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</a:rPr>
                        <a:t>17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</a:rPr>
                        <a:t>18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7735553"/>
                  </a:ext>
                </a:extLst>
              </a:tr>
              <a:tr h="34894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/>
                        <a:t>1</a:t>
                      </a:r>
                      <a:endParaRPr kumimoji="1" lang="ja-JP" altLang="en-US" sz="13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1 H</a:t>
                      </a:r>
                    </a:p>
                    <a:p>
                      <a:pPr algn="ctr"/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水素</a:t>
                      </a:r>
                      <a:endParaRPr kumimoji="1" lang="en-US" altLang="ja-JP" sz="11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1.008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2 He</a:t>
                      </a:r>
                    </a:p>
                    <a:p>
                      <a:pPr algn="ctr"/>
                      <a:r>
                        <a:rPr kumimoji="1" lang="ja-JP" altLang="en-US" sz="900" dirty="0">
                          <a:solidFill>
                            <a:srgbClr val="FF0000"/>
                          </a:solidFill>
                        </a:rPr>
                        <a:t>ヘリウム</a:t>
                      </a:r>
                      <a:endParaRPr kumimoji="1" lang="en-US" altLang="ja-JP" sz="9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4.003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0567552"/>
                  </a:ext>
                </a:extLst>
              </a:tr>
              <a:tr h="34894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/>
                        <a:t>2</a:t>
                      </a:r>
                      <a:endParaRPr kumimoji="1" lang="ja-JP" altLang="en-US" sz="13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3 Li</a:t>
                      </a: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rgbClr val="FF0000"/>
                          </a:solidFill>
                        </a:rPr>
                        <a:t>リチウム</a:t>
                      </a:r>
                      <a:endParaRPr kumimoji="1" lang="en-US" altLang="ja-JP" sz="8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6.94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4 Be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rgbClr val="FF0000"/>
                          </a:solidFill>
                        </a:rPr>
                        <a:t>べりリム</a:t>
                      </a:r>
                      <a:endParaRPr kumimoji="1" lang="en-US" altLang="ja-JP" sz="8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9.012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5 B</a:t>
                      </a:r>
                    </a:p>
                    <a:p>
                      <a:pPr algn="ctr"/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ボロン</a:t>
                      </a:r>
                      <a:endParaRPr kumimoji="1" lang="en-US" altLang="ja-JP" sz="11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10.84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6 C</a:t>
                      </a:r>
                    </a:p>
                    <a:p>
                      <a:pPr algn="ctr"/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炭素</a:t>
                      </a:r>
                      <a:endParaRPr kumimoji="1" lang="en-US" altLang="ja-JP" sz="11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12.011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7 N</a:t>
                      </a:r>
                    </a:p>
                    <a:p>
                      <a:pPr algn="ctr"/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窒素</a:t>
                      </a:r>
                      <a:endParaRPr kumimoji="1" lang="en-US" altLang="ja-JP" sz="11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14.007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8 O</a:t>
                      </a:r>
                    </a:p>
                    <a:p>
                      <a:pPr algn="ctr"/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酸素</a:t>
                      </a:r>
                      <a:endParaRPr kumimoji="1" lang="en-US" altLang="ja-JP" sz="11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15.999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9 F</a:t>
                      </a:r>
                    </a:p>
                    <a:p>
                      <a:pPr algn="ctr"/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フッ素</a:t>
                      </a:r>
                      <a:endParaRPr kumimoji="1" lang="en-US" altLang="ja-JP" sz="11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18.998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10 Ne</a:t>
                      </a: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</a:rPr>
                        <a:t>ネオン</a:t>
                      </a:r>
                      <a:endParaRPr kumimoji="1" lang="en-US" altLang="ja-JP" sz="10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20.180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3804945"/>
                  </a:ext>
                </a:extLst>
              </a:tr>
              <a:tr h="34894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/>
                        <a:t>3</a:t>
                      </a:r>
                      <a:endParaRPr kumimoji="1" lang="ja-JP" altLang="en-US" sz="13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11 Na</a:t>
                      </a:r>
                    </a:p>
                    <a:p>
                      <a:pPr algn="ctr"/>
                      <a:r>
                        <a:rPr kumimoji="1" lang="ja-JP" altLang="en-US" sz="600" dirty="0">
                          <a:solidFill>
                            <a:srgbClr val="FF0000"/>
                          </a:solidFill>
                        </a:rPr>
                        <a:t>ナトリウム</a:t>
                      </a:r>
                      <a:endParaRPr kumimoji="1" lang="en-US" altLang="ja-JP" sz="6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22.990</a:t>
                      </a: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12 Mg</a:t>
                      </a:r>
                    </a:p>
                    <a:p>
                      <a:pPr algn="ctr"/>
                      <a:r>
                        <a:rPr kumimoji="1" lang="ja-JP" altLang="en-US" sz="500" dirty="0">
                          <a:solidFill>
                            <a:srgbClr val="FF0000"/>
                          </a:solidFill>
                        </a:rPr>
                        <a:t>マグネシウム</a:t>
                      </a:r>
                      <a:endParaRPr kumimoji="1" lang="en-US" altLang="ja-JP" sz="5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24.305</a:t>
                      </a: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13 Al</a:t>
                      </a:r>
                    </a:p>
                    <a:p>
                      <a:pPr algn="ctr"/>
                      <a:r>
                        <a:rPr kumimoji="1" lang="ja-JP" altLang="en-US" sz="600" dirty="0">
                          <a:solidFill>
                            <a:srgbClr val="FF0000"/>
                          </a:solidFill>
                        </a:rPr>
                        <a:t>アルミニウム</a:t>
                      </a:r>
                      <a:endParaRPr kumimoji="1" lang="en-US" altLang="ja-JP" sz="6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26.982</a:t>
                      </a: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14 Si</a:t>
                      </a: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rgbClr val="FF0000"/>
                          </a:solidFill>
                        </a:rPr>
                        <a:t>シリコン</a:t>
                      </a:r>
                      <a:endParaRPr kumimoji="1" lang="en-US" altLang="ja-JP" sz="8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28.085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15 P</a:t>
                      </a:r>
                    </a:p>
                    <a:p>
                      <a:pPr algn="ctr"/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リン</a:t>
                      </a:r>
                      <a:endParaRPr kumimoji="1" lang="en-US" altLang="ja-JP" sz="11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30.974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16 S</a:t>
                      </a:r>
                    </a:p>
                    <a:p>
                      <a:pPr algn="ctr"/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硫黄</a:t>
                      </a:r>
                      <a:endParaRPr kumimoji="1" lang="en-US" altLang="ja-JP" sz="11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32.96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17 Cl</a:t>
                      </a:r>
                    </a:p>
                    <a:p>
                      <a:pPr algn="ctr"/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塩素</a:t>
                      </a:r>
                      <a:endParaRPr kumimoji="1" lang="en-US" altLang="ja-JP" sz="11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35.45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18 </a:t>
                      </a:r>
                      <a:r>
                        <a:rPr kumimoji="1" lang="en-US" altLang="ja-JP" sz="1100" dirty="0" err="1"/>
                        <a:t>Ar</a:t>
                      </a:r>
                      <a:endParaRPr kumimoji="1" lang="en-US" altLang="ja-JP" sz="1100" dirty="0"/>
                    </a:p>
                    <a:p>
                      <a:pPr algn="ctr"/>
                      <a:r>
                        <a:rPr kumimoji="1" lang="ja-JP" altLang="en-US" sz="900" dirty="0">
                          <a:solidFill>
                            <a:srgbClr val="FF0000"/>
                          </a:solidFill>
                        </a:rPr>
                        <a:t>アルゴン</a:t>
                      </a:r>
                      <a:endParaRPr kumimoji="1" lang="en-US" altLang="ja-JP" sz="9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39.95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521734"/>
                  </a:ext>
                </a:extLst>
              </a:tr>
              <a:tr h="34894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/>
                        <a:t>4</a:t>
                      </a:r>
                      <a:endParaRPr kumimoji="1" lang="ja-JP" altLang="en-US" sz="13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19 K</a:t>
                      </a: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rgbClr val="FF0000"/>
                          </a:solidFill>
                        </a:rPr>
                        <a:t>カリウム</a:t>
                      </a:r>
                      <a:endParaRPr kumimoji="1" lang="en-US" altLang="ja-JP" sz="8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39.098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20 Ca</a:t>
                      </a:r>
                    </a:p>
                    <a:p>
                      <a:pPr algn="ctr"/>
                      <a:r>
                        <a:rPr kumimoji="1" lang="ja-JP" altLang="en-US" sz="600" dirty="0">
                          <a:solidFill>
                            <a:srgbClr val="FF0000"/>
                          </a:solidFill>
                        </a:rPr>
                        <a:t>カルシウム</a:t>
                      </a:r>
                      <a:endParaRPr kumimoji="1" lang="en-US" altLang="ja-JP" sz="6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40.078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21 Sc</a:t>
                      </a:r>
                    </a:p>
                    <a:p>
                      <a:pPr algn="ctr"/>
                      <a:r>
                        <a:rPr kumimoji="1" lang="ja-JP" altLang="en-US" sz="500" dirty="0">
                          <a:solidFill>
                            <a:srgbClr val="FF0000"/>
                          </a:solidFill>
                        </a:rPr>
                        <a:t>スカンジウム</a:t>
                      </a:r>
                      <a:endParaRPr kumimoji="1" lang="en-US" altLang="ja-JP" sz="5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44.956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22 </a:t>
                      </a:r>
                      <a:r>
                        <a:rPr kumimoji="1" lang="en-US" altLang="ja-JP" sz="1100" dirty="0" err="1"/>
                        <a:t>Ti</a:t>
                      </a:r>
                      <a:endParaRPr kumimoji="1" lang="en-US" altLang="ja-JP" sz="1100" dirty="0"/>
                    </a:p>
                    <a:p>
                      <a:pPr algn="ctr"/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チタン</a:t>
                      </a:r>
                      <a:endParaRPr kumimoji="1" lang="en-US" altLang="ja-JP" sz="11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47.867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23 V</a:t>
                      </a:r>
                    </a:p>
                    <a:p>
                      <a:pPr algn="ctr"/>
                      <a:r>
                        <a:rPr kumimoji="1" lang="ja-JP" altLang="en-US" sz="600" dirty="0">
                          <a:solidFill>
                            <a:srgbClr val="FF0000"/>
                          </a:solidFill>
                        </a:rPr>
                        <a:t>バナジウム</a:t>
                      </a:r>
                      <a:endParaRPr kumimoji="1" lang="en-US" altLang="ja-JP" sz="600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50.942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24 Cr</a:t>
                      </a:r>
                    </a:p>
                    <a:p>
                      <a:pPr algn="ctr"/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クロム</a:t>
                      </a:r>
                      <a:endParaRPr kumimoji="1" lang="en-US" altLang="ja-JP" sz="11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51.996</a:t>
                      </a:r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25 Mn</a:t>
                      </a:r>
                    </a:p>
                    <a:p>
                      <a:pPr algn="ctr"/>
                      <a:r>
                        <a:rPr kumimoji="1" lang="ja-JP" altLang="en-US" sz="900" dirty="0">
                          <a:solidFill>
                            <a:srgbClr val="FF0000"/>
                          </a:solidFill>
                        </a:rPr>
                        <a:t>マンガン</a:t>
                      </a:r>
                      <a:endParaRPr kumimoji="1" lang="en-US" altLang="ja-JP" sz="9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50.938</a:t>
                      </a:r>
                      <a:endParaRPr kumimoji="1" lang="en-US" altLang="ja-JP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26 Fe</a:t>
                      </a:r>
                    </a:p>
                    <a:p>
                      <a:pPr algn="ctr"/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鉄</a:t>
                      </a:r>
                      <a:endParaRPr kumimoji="1" lang="en-US" altLang="ja-JP" sz="11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55.845</a:t>
                      </a:r>
                      <a:endParaRPr kumimoji="1" lang="en-US" altLang="ja-JP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27 Co</a:t>
                      </a:r>
                    </a:p>
                    <a:p>
                      <a:pPr algn="ctr"/>
                      <a:r>
                        <a:rPr kumimoji="1" lang="ja-JP" altLang="en-US" sz="900" dirty="0">
                          <a:solidFill>
                            <a:srgbClr val="FF0000"/>
                          </a:solidFill>
                        </a:rPr>
                        <a:t>コバルト</a:t>
                      </a:r>
                      <a:endParaRPr kumimoji="1" lang="en-US" altLang="ja-JP" sz="9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58.933</a:t>
                      </a:r>
                      <a:endParaRPr kumimoji="1" lang="en-US" altLang="ja-JP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28 Ni</a:t>
                      </a:r>
                    </a:p>
                    <a:p>
                      <a:pPr algn="ctr"/>
                      <a:r>
                        <a:rPr kumimoji="1" lang="ja-JP" altLang="en-US" sz="900" dirty="0">
                          <a:solidFill>
                            <a:srgbClr val="FF0000"/>
                          </a:solidFill>
                        </a:rPr>
                        <a:t>ニッケル</a:t>
                      </a:r>
                      <a:endParaRPr kumimoji="1" lang="en-US" altLang="ja-JP" sz="9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58.693</a:t>
                      </a:r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29 Cu</a:t>
                      </a:r>
                    </a:p>
                    <a:p>
                      <a:pPr algn="ctr"/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銅</a:t>
                      </a:r>
                      <a:endParaRPr kumimoji="1" lang="en-US" altLang="ja-JP" sz="11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63.546</a:t>
                      </a:r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30 Zn</a:t>
                      </a:r>
                    </a:p>
                    <a:p>
                      <a:pPr algn="ctr"/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亜鉛</a:t>
                      </a:r>
                      <a:endParaRPr kumimoji="1" lang="en-US" altLang="ja-JP" sz="11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65.38</a:t>
                      </a:r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31 Ga</a:t>
                      </a:r>
                    </a:p>
                    <a:p>
                      <a:pPr algn="ctr"/>
                      <a:r>
                        <a:rPr kumimoji="1" lang="ja-JP" altLang="en-US" sz="900" dirty="0">
                          <a:solidFill>
                            <a:srgbClr val="FF0000"/>
                          </a:solidFill>
                        </a:rPr>
                        <a:t>ガリウム</a:t>
                      </a:r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69.723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32 Ge</a:t>
                      </a:r>
                    </a:p>
                    <a:p>
                      <a:pPr algn="ctr"/>
                      <a:r>
                        <a:rPr kumimoji="1" lang="ja-JP" altLang="en-US" sz="500" dirty="0">
                          <a:solidFill>
                            <a:srgbClr val="FF0000"/>
                          </a:solidFill>
                        </a:rPr>
                        <a:t>ゲルマニウム</a:t>
                      </a:r>
                      <a:endParaRPr kumimoji="1" lang="en-US" altLang="ja-JP" sz="500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72.630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33 As</a:t>
                      </a:r>
                    </a:p>
                    <a:p>
                      <a:pPr algn="ctr"/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ヒ素</a:t>
                      </a:r>
                      <a:endParaRPr kumimoji="1" lang="en-US" altLang="ja-JP" sz="11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74.922</a:t>
                      </a:r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34 Se</a:t>
                      </a:r>
                    </a:p>
                    <a:p>
                      <a:pPr algn="ctr"/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セレン</a:t>
                      </a:r>
                      <a:endParaRPr kumimoji="1" lang="en-US" altLang="ja-JP" sz="1100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78.971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35 Br</a:t>
                      </a:r>
                    </a:p>
                    <a:p>
                      <a:pPr algn="ctr"/>
                      <a:r>
                        <a:rPr kumimoji="1" lang="ja-JP" altLang="en-US" sz="600" dirty="0">
                          <a:solidFill>
                            <a:srgbClr val="FF0000"/>
                          </a:solidFill>
                        </a:rPr>
                        <a:t>ベリリウム</a:t>
                      </a:r>
                      <a:endParaRPr kumimoji="1" lang="en-US" altLang="ja-JP" sz="6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79.904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36 Kr</a:t>
                      </a:r>
                    </a:p>
                    <a:p>
                      <a:pPr algn="ctr"/>
                      <a:r>
                        <a:rPr kumimoji="1" lang="ja-JP" altLang="en-US" sz="600" dirty="0">
                          <a:solidFill>
                            <a:srgbClr val="FF0000"/>
                          </a:solidFill>
                        </a:rPr>
                        <a:t>クリプトン</a:t>
                      </a:r>
                      <a:endParaRPr kumimoji="1" lang="en-US" altLang="ja-JP" sz="6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83.798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9646056"/>
                  </a:ext>
                </a:extLst>
              </a:tr>
              <a:tr h="34894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/>
                        <a:t>5</a:t>
                      </a:r>
                      <a:endParaRPr kumimoji="1" lang="ja-JP" altLang="en-US" sz="13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37 Rb</a:t>
                      </a:r>
                    </a:p>
                    <a:p>
                      <a:pPr algn="ctr"/>
                      <a:r>
                        <a:rPr kumimoji="1" lang="ja-JP" altLang="en-US" sz="600" dirty="0">
                          <a:solidFill>
                            <a:srgbClr val="FF0000"/>
                          </a:solidFill>
                        </a:rPr>
                        <a:t>ルビジウム</a:t>
                      </a:r>
                      <a:endParaRPr kumimoji="1" lang="en-US" altLang="ja-JP" sz="600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85.468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38 Sr</a:t>
                      </a: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rgbClr val="FF0000"/>
                          </a:solidFill>
                        </a:rPr>
                        <a:t>ストロンチウム</a:t>
                      </a:r>
                      <a:endParaRPr kumimoji="1" lang="en-US" altLang="ja-JP" sz="8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87.62</a:t>
                      </a:r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39 Y</a:t>
                      </a:r>
                    </a:p>
                    <a:p>
                      <a:pPr algn="ctr"/>
                      <a:r>
                        <a:rPr kumimoji="1" lang="ja-JP" altLang="en-US" sz="700" dirty="0">
                          <a:solidFill>
                            <a:srgbClr val="FF0000"/>
                          </a:solidFill>
                        </a:rPr>
                        <a:t>イットリウム</a:t>
                      </a:r>
                      <a:endParaRPr kumimoji="1" lang="en-US" altLang="ja-JP" sz="700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88.906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40 Zr</a:t>
                      </a:r>
                    </a:p>
                    <a:p>
                      <a:pPr algn="ctr"/>
                      <a:r>
                        <a:rPr kumimoji="1" lang="ja-JP" altLang="en-US" sz="700" dirty="0">
                          <a:solidFill>
                            <a:srgbClr val="FF0000"/>
                          </a:solidFill>
                        </a:rPr>
                        <a:t>ジルコニウム</a:t>
                      </a:r>
                      <a:endParaRPr kumimoji="1" lang="en-US" altLang="ja-JP" sz="700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91.224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41 Nb</a:t>
                      </a:r>
                    </a:p>
                    <a:p>
                      <a:pPr algn="ctr"/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ニオブ</a:t>
                      </a:r>
                      <a:endParaRPr kumimoji="1" lang="en-US" altLang="ja-JP" sz="11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92.906</a:t>
                      </a:r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42 Mo</a:t>
                      </a: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rgbClr val="FF0000"/>
                          </a:solidFill>
                        </a:rPr>
                        <a:t>モリブデン</a:t>
                      </a:r>
                      <a:endParaRPr kumimoji="1" lang="en-US" altLang="ja-JP" sz="8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95.95</a:t>
                      </a:r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43 Tc</a:t>
                      </a: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</a:rPr>
                        <a:t>テクネチウム</a:t>
                      </a:r>
                      <a:endParaRPr kumimoji="1" lang="en-US" altLang="ja-JP" sz="1000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(98)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44 Ru</a:t>
                      </a: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</a:rPr>
                        <a:t>ルテニウム</a:t>
                      </a:r>
                      <a:endParaRPr kumimoji="1" lang="en-US" altLang="ja-JP" sz="10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101.07</a:t>
                      </a:r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45 Rh</a:t>
                      </a: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</a:rPr>
                        <a:t>ロジウム</a:t>
                      </a:r>
                      <a:endParaRPr kumimoji="1" lang="en-US" altLang="ja-JP" sz="10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102.906</a:t>
                      </a:r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46 Pd</a:t>
                      </a: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</a:rPr>
                        <a:t>パラジウム</a:t>
                      </a:r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106.42</a:t>
                      </a:r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47 Ag</a:t>
                      </a:r>
                    </a:p>
                    <a:p>
                      <a:pPr algn="ctr"/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銀</a:t>
                      </a:r>
                      <a:endParaRPr kumimoji="1" lang="en-US" altLang="ja-JP" sz="11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107.868</a:t>
                      </a:r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48 Cd</a:t>
                      </a:r>
                    </a:p>
                    <a:p>
                      <a:pPr algn="ctr"/>
                      <a:r>
                        <a:rPr kumimoji="1" lang="ja-JP" altLang="en-US" sz="700" dirty="0">
                          <a:solidFill>
                            <a:srgbClr val="FF0000"/>
                          </a:solidFill>
                        </a:rPr>
                        <a:t>カドミウム</a:t>
                      </a:r>
                      <a:endParaRPr kumimoji="1" lang="en-US" altLang="ja-JP" sz="7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112.414</a:t>
                      </a:r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49 In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rgbClr val="FF0000"/>
                          </a:solidFill>
                        </a:rPr>
                        <a:t>インジウム</a:t>
                      </a:r>
                      <a:endParaRPr kumimoji="1" lang="en-US" altLang="ja-JP" sz="700" dirty="0"/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114.818</a:t>
                      </a:r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50 Sn</a:t>
                      </a:r>
                    </a:p>
                    <a:p>
                      <a:pPr algn="ctr"/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スズ</a:t>
                      </a:r>
                      <a:endParaRPr kumimoji="1" lang="en-US" altLang="ja-JP" sz="11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118.710</a:t>
                      </a:r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51 Sb</a:t>
                      </a:r>
                    </a:p>
                    <a:p>
                      <a:pPr algn="ctr"/>
                      <a:r>
                        <a:rPr kumimoji="1" lang="ja-JP" altLang="en-US" sz="700" dirty="0">
                          <a:solidFill>
                            <a:srgbClr val="FF0000"/>
                          </a:solidFill>
                        </a:rPr>
                        <a:t>アンチモン</a:t>
                      </a:r>
                      <a:endParaRPr kumimoji="1" lang="en-US" altLang="ja-JP" sz="7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121.760</a:t>
                      </a:r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52 </a:t>
                      </a:r>
                      <a:r>
                        <a:rPr kumimoji="1" lang="en-US" altLang="ja-JP" sz="1100" dirty="0" err="1"/>
                        <a:t>Te</a:t>
                      </a:r>
                      <a:endParaRPr kumimoji="1" lang="en-US" altLang="ja-JP" sz="1100" dirty="0"/>
                    </a:p>
                    <a:p>
                      <a:pPr algn="ctr"/>
                      <a:r>
                        <a:rPr kumimoji="1" lang="ja-JP" altLang="en-US" sz="1100" dirty="0"/>
                        <a:t>テルル</a:t>
                      </a:r>
                      <a:endParaRPr kumimoji="1" lang="en-US" altLang="ja-JP" sz="1100" dirty="0"/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127.60</a:t>
                      </a:r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53 I</a:t>
                      </a:r>
                    </a:p>
                    <a:p>
                      <a:pPr algn="ctr"/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ヨウ素</a:t>
                      </a:r>
                      <a:endParaRPr kumimoji="1" lang="en-US" altLang="ja-JP" sz="1100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126.904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54 Xe</a:t>
                      </a:r>
                    </a:p>
                    <a:p>
                      <a:pPr algn="ctr"/>
                      <a:r>
                        <a:rPr kumimoji="1" lang="ja-JP" altLang="en-US" sz="900" dirty="0">
                          <a:solidFill>
                            <a:srgbClr val="FF0000"/>
                          </a:solidFill>
                        </a:rPr>
                        <a:t>キセノン</a:t>
                      </a:r>
                      <a:endParaRPr kumimoji="1" lang="en-US" altLang="ja-JP" sz="9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131.931</a:t>
                      </a:r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5616052"/>
                  </a:ext>
                </a:extLst>
              </a:tr>
              <a:tr h="34894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/>
                        <a:t>6</a:t>
                      </a:r>
                      <a:endParaRPr kumimoji="1" lang="ja-JP" altLang="en-US" sz="13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55 Cs</a:t>
                      </a: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rgbClr val="FF0000"/>
                          </a:solidFill>
                        </a:rPr>
                        <a:t>セシウム</a:t>
                      </a:r>
                      <a:endParaRPr kumimoji="1" lang="en-US" altLang="ja-JP" sz="8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000" dirty="0">
                          <a:solidFill>
                            <a:srgbClr val="FF0000"/>
                          </a:solidFill>
                        </a:rPr>
                        <a:t>132.905</a:t>
                      </a:r>
                      <a:endParaRPr kumimoji="1" lang="ja-JP" alt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56 Ba</a:t>
                      </a: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rgbClr val="FF0000"/>
                          </a:solidFill>
                        </a:rPr>
                        <a:t>バリウム</a:t>
                      </a:r>
                      <a:endParaRPr kumimoji="1" lang="en-US" altLang="ja-JP" sz="8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000" dirty="0">
                          <a:solidFill>
                            <a:srgbClr val="FF0000"/>
                          </a:solidFill>
                        </a:rPr>
                        <a:t>137.327</a:t>
                      </a:r>
                      <a:endParaRPr kumimoji="1" lang="ja-JP" alt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※1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72 Hf</a:t>
                      </a:r>
                    </a:p>
                    <a:p>
                      <a:pPr algn="ctr"/>
                      <a:r>
                        <a:rPr kumimoji="1" lang="ja-JP" altLang="en-US" sz="600" dirty="0">
                          <a:solidFill>
                            <a:srgbClr val="FF0000"/>
                          </a:solidFill>
                        </a:rPr>
                        <a:t>ハフニウム</a:t>
                      </a:r>
                      <a:endParaRPr kumimoji="1" lang="en-US" altLang="ja-JP" sz="6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000" dirty="0">
                          <a:solidFill>
                            <a:srgbClr val="FF0000"/>
                          </a:solidFill>
                        </a:rPr>
                        <a:t>178.486</a:t>
                      </a:r>
                      <a:endParaRPr kumimoji="1" lang="ja-JP" alt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73 Ta</a:t>
                      </a: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rgbClr val="FF0000"/>
                          </a:solidFill>
                        </a:rPr>
                        <a:t>タンタル</a:t>
                      </a:r>
                      <a:endParaRPr kumimoji="1" lang="en-US" altLang="ja-JP" sz="8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000" dirty="0">
                          <a:solidFill>
                            <a:srgbClr val="FF0000"/>
                          </a:solidFill>
                        </a:rPr>
                        <a:t>180.948</a:t>
                      </a:r>
                      <a:endParaRPr kumimoji="1" lang="ja-JP" alt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74 W</a:t>
                      </a:r>
                    </a:p>
                    <a:p>
                      <a:pPr algn="ctr"/>
                      <a:r>
                        <a:rPr kumimoji="1" lang="ja-JP" altLang="en-US" sz="600" dirty="0">
                          <a:solidFill>
                            <a:srgbClr val="FF0000"/>
                          </a:solidFill>
                        </a:rPr>
                        <a:t>タングステン</a:t>
                      </a:r>
                      <a:endParaRPr kumimoji="1" lang="en-US" altLang="ja-JP" sz="6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183.34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75 Re</a:t>
                      </a:r>
                    </a:p>
                    <a:p>
                      <a:pPr algn="ctr"/>
                      <a:r>
                        <a:rPr kumimoji="1" lang="ja-JP" altLang="en-US" sz="900" dirty="0">
                          <a:solidFill>
                            <a:srgbClr val="FF0000"/>
                          </a:solidFill>
                        </a:rPr>
                        <a:t>レニウム</a:t>
                      </a:r>
                      <a:endParaRPr kumimoji="1" lang="en-US" altLang="ja-JP" sz="900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186.207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76 </a:t>
                      </a:r>
                      <a:r>
                        <a:rPr kumimoji="1" lang="en-US" altLang="ja-JP" sz="1100" dirty="0" err="1"/>
                        <a:t>Os</a:t>
                      </a:r>
                      <a:endParaRPr kumimoji="1" lang="en-US" altLang="ja-JP" sz="1100" dirty="0"/>
                    </a:p>
                    <a:p>
                      <a:pPr algn="ctr"/>
                      <a:r>
                        <a:rPr kumimoji="1" lang="ja-JP" altLang="en-US" sz="600" dirty="0">
                          <a:solidFill>
                            <a:srgbClr val="FF0000"/>
                          </a:solidFill>
                        </a:rPr>
                        <a:t>オスミウム</a:t>
                      </a:r>
                      <a:endParaRPr kumimoji="1" lang="en-US" altLang="ja-JP" sz="6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190.23</a:t>
                      </a:r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77 </a:t>
                      </a:r>
                      <a:r>
                        <a:rPr kumimoji="1" lang="en-US" altLang="ja-JP" sz="1100" dirty="0" err="1"/>
                        <a:t>Ir</a:t>
                      </a:r>
                      <a:endParaRPr kumimoji="1" lang="en-US" altLang="ja-JP" sz="1100" dirty="0"/>
                    </a:p>
                    <a:p>
                      <a:pPr algn="ctr"/>
                      <a:r>
                        <a:rPr kumimoji="1" lang="ja-JP" altLang="en-US" sz="700" dirty="0">
                          <a:solidFill>
                            <a:srgbClr val="FF0000"/>
                          </a:solidFill>
                        </a:rPr>
                        <a:t>イリジウム</a:t>
                      </a:r>
                      <a:endParaRPr kumimoji="1" lang="en-US" altLang="ja-JP" sz="7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192.217</a:t>
                      </a:r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78 Pt</a:t>
                      </a:r>
                    </a:p>
                    <a:p>
                      <a:pPr algn="ctr"/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白金</a:t>
                      </a:r>
                      <a:endParaRPr kumimoji="1" lang="en-US" altLang="ja-JP" sz="11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195.084</a:t>
                      </a:r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79 Au</a:t>
                      </a:r>
                    </a:p>
                    <a:p>
                      <a:pPr algn="ctr"/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金</a:t>
                      </a:r>
                      <a:endParaRPr kumimoji="1" lang="en-US" altLang="ja-JP" sz="11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196.967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80 Hg</a:t>
                      </a:r>
                    </a:p>
                    <a:p>
                      <a:pPr algn="ctr"/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水銀</a:t>
                      </a:r>
                      <a:endParaRPr kumimoji="1" lang="en-US" altLang="ja-JP" sz="11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200.592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81 Tl</a:t>
                      </a: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rgbClr val="FF0000"/>
                          </a:solidFill>
                        </a:rPr>
                        <a:t>タリウム</a:t>
                      </a:r>
                      <a:endParaRPr kumimoji="1" lang="en-US" altLang="ja-JP" sz="8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204.38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82 Pb</a:t>
                      </a:r>
                    </a:p>
                    <a:p>
                      <a:pPr algn="ctr"/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鉛</a:t>
                      </a:r>
                      <a:endParaRPr kumimoji="1" lang="en-US" altLang="ja-JP" sz="11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207.2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83 Bi</a:t>
                      </a: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rgbClr val="FF0000"/>
                          </a:solidFill>
                        </a:rPr>
                        <a:t>ビスマス</a:t>
                      </a:r>
                      <a:endParaRPr kumimoji="1" lang="en-US" altLang="ja-JP" sz="8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208980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84 Po</a:t>
                      </a:r>
                    </a:p>
                    <a:p>
                      <a:pPr algn="ctr"/>
                      <a:r>
                        <a:rPr kumimoji="1" lang="ja-JP" altLang="en-US" sz="600" dirty="0">
                          <a:solidFill>
                            <a:srgbClr val="FF0000"/>
                          </a:solidFill>
                        </a:rPr>
                        <a:t>ポロニウム</a:t>
                      </a:r>
                      <a:endParaRPr kumimoji="1" lang="en-US" altLang="ja-JP" sz="6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(209)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85 At</a:t>
                      </a:r>
                    </a:p>
                    <a:p>
                      <a:pPr algn="ctr"/>
                      <a:r>
                        <a:rPr kumimoji="1" lang="ja-JP" altLang="en-US" sz="700" dirty="0">
                          <a:solidFill>
                            <a:srgbClr val="FF0000"/>
                          </a:solidFill>
                        </a:rPr>
                        <a:t>アスタチン</a:t>
                      </a:r>
                      <a:endParaRPr kumimoji="1" lang="en-US" altLang="ja-JP" sz="7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(210)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86 Rn</a:t>
                      </a:r>
                    </a:p>
                    <a:p>
                      <a:pPr algn="ctr"/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ラドン</a:t>
                      </a:r>
                      <a:endParaRPr kumimoji="1" lang="en-US" altLang="ja-JP" sz="11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(222)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8220760"/>
                  </a:ext>
                </a:extLst>
              </a:tr>
              <a:tr h="34894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dirty="0"/>
                        <a:t>7</a:t>
                      </a:r>
                      <a:endParaRPr kumimoji="1" lang="ja-JP" altLang="en-US" sz="13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87 Fr</a:t>
                      </a:r>
                    </a:p>
                    <a:p>
                      <a:pPr algn="ctr"/>
                      <a:r>
                        <a:rPr kumimoji="1" lang="ja-JP" altLang="en-US" sz="600" dirty="0">
                          <a:solidFill>
                            <a:srgbClr val="FF0000"/>
                          </a:solidFill>
                        </a:rPr>
                        <a:t>フランシウム</a:t>
                      </a:r>
                      <a:endParaRPr kumimoji="1" lang="en-US" altLang="ja-JP" sz="6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(223)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88 Ra</a:t>
                      </a: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rgbClr val="FF0000"/>
                          </a:solidFill>
                        </a:rPr>
                        <a:t>ラジウム</a:t>
                      </a:r>
                      <a:endParaRPr kumimoji="1" lang="en-US" altLang="ja-JP" sz="8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(226)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※2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104 Rf</a:t>
                      </a: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rgbClr val="FF0000"/>
                          </a:solidFill>
                        </a:rPr>
                        <a:t>ラザホージウム</a:t>
                      </a:r>
                      <a:endParaRPr kumimoji="1" lang="en-US" altLang="ja-JP" sz="8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(267)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105 Db</a:t>
                      </a: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</a:rPr>
                        <a:t>ドブニウム</a:t>
                      </a:r>
                      <a:endParaRPr kumimoji="1" lang="en-US" altLang="ja-JP" sz="10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(268)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106 Sg</a:t>
                      </a:r>
                    </a:p>
                    <a:p>
                      <a:pPr algn="ctr"/>
                      <a:r>
                        <a:rPr kumimoji="1" lang="ja-JP" altLang="en-US" sz="900" dirty="0">
                          <a:solidFill>
                            <a:srgbClr val="FF0000"/>
                          </a:solidFill>
                        </a:rPr>
                        <a:t>シーボーキウム</a:t>
                      </a:r>
                      <a:endParaRPr kumimoji="1" lang="en-US" altLang="ja-JP" sz="9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(269)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107 </a:t>
                      </a:r>
                      <a:r>
                        <a:rPr kumimoji="1" lang="en-US" altLang="ja-JP" sz="1100" dirty="0" err="1"/>
                        <a:t>Bh</a:t>
                      </a:r>
                      <a:endParaRPr kumimoji="1" lang="en-US" altLang="ja-JP" sz="1100" dirty="0"/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</a:rPr>
                        <a:t>ボーリウム</a:t>
                      </a:r>
                      <a:endParaRPr kumimoji="1" lang="en-US" altLang="ja-JP" sz="10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(270)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108 Hs</a:t>
                      </a: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</a:rPr>
                        <a:t>ハッシウム</a:t>
                      </a:r>
                      <a:endParaRPr kumimoji="1" lang="en-US" altLang="ja-JP" sz="10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(269)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109 Mt</a:t>
                      </a:r>
                    </a:p>
                    <a:p>
                      <a:pPr algn="ctr"/>
                      <a:r>
                        <a:rPr kumimoji="1" lang="ja-JP" altLang="en-US" sz="900" dirty="0">
                          <a:solidFill>
                            <a:srgbClr val="FF0000"/>
                          </a:solidFill>
                        </a:rPr>
                        <a:t>マイトネリウム</a:t>
                      </a:r>
                      <a:endParaRPr kumimoji="1" lang="en-US" altLang="ja-JP" sz="9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(278)</a:t>
                      </a:r>
                      <a:r>
                        <a:rPr kumimoji="1" lang="en-US" altLang="ja-JP" sz="1100" dirty="0"/>
                        <a:t> </a:t>
                      </a:r>
                      <a:endParaRPr kumimoji="1" lang="ja-JP" altLang="en-US" sz="11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110 Ds</a:t>
                      </a: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rgbClr val="FF0000"/>
                          </a:solidFill>
                        </a:rPr>
                        <a:t>ダームスタチウム</a:t>
                      </a:r>
                      <a:endParaRPr kumimoji="1" lang="en-US" altLang="ja-JP" sz="8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(281)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111 </a:t>
                      </a:r>
                      <a:r>
                        <a:rPr kumimoji="1" lang="en-US" altLang="ja-JP" sz="1100" dirty="0" err="1"/>
                        <a:t>Rg</a:t>
                      </a:r>
                      <a:endParaRPr kumimoji="1" lang="en-US" altLang="ja-JP" sz="1100" dirty="0"/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rgbClr val="FF0000"/>
                          </a:solidFill>
                        </a:rPr>
                        <a:t>レントゲニウム</a:t>
                      </a:r>
                      <a:endParaRPr kumimoji="1" lang="en-US" altLang="ja-JP" sz="8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(280)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112 Cn</a:t>
                      </a:r>
                    </a:p>
                    <a:p>
                      <a:pPr algn="ctr"/>
                      <a:r>
                        <a:rPr kumimoji="1" lang="ja-JP" altLang="en-US" sz="900" dirty="0">
                          <a:solidFill>
                            <a:srgbClr val="FF0000"/>
                          </a:solidFill>
                        </a:rPr>
                        <a:t>コペルニシウム</a:t>
                      </a:r>
                      <a:endParaRPr kumimoji="1" lang="en-US" altLang="ja-JP" sz="9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(285)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113 Nh</a:t>
                      </a:r>
                    </a:p>
                    <a:p>
                      <a:pPr algn="ctr"/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ニホニウム</a:t>
                      </a:r>
                      <a:endParaRPr kumimoji="1" lang="en-US" altLang="ja-JP" sz="11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(286)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114 FI</a:t>
                      </a:r>
                    </a:p>
                    <a:p>
                      <a:pPr algn="ctr"/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フレロビウム</a:t>
                      </a:r>
                      <a:endParaRPr kumimoji="1" lang="en-US" altLang="ja-JP" sz="11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(289)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115 Mc</a:t>
                      </a:r>
                    </a:p>
                    <a:p>
                      <a:pPr algn="ctr"/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モスコビウム</a:t>
                      </a:r>
                      <a:endParaRPr kumimoji="1" lang="en-US" altLang="ja-JP" sz="11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000" dirty="0">
                          <a:solidFill>
                            <a:srgbClr val="FF0000"/>
                          </a:solidFill>
                        </a:rPr>
                        <a:t>(289)</a:t>
                      </a:r>
                      <a:endParaRPr kumimoji="1" lang="ja-JP" altLang="en-US" sz="1000" dirty="0"/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116 </a:t>
                      </a:r>
                      <a:r>
                        <a:rPr kumimoji="1" lang="en-US" altLang="ja-JP" sz="1100" dirty="0" err="1"/>
                        <a:t>Lv</a:t>
                      </a:r>
                      <a:endParaRPr kumimoji="1" lang="en-US" altLang="ja-JP" sz="1100" dirty="0"/>
                    </a:p>
                    <a:p>
                      <a:pPr algn="ctr"/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リバモニウム</a:t>
                      </a:r>
                      <a:endParaRPr kumimoji="1" lang="en-US" altLang="ja-JP" sz="11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(289)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117 Ts</a:t>
                      </a: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</a:rPr>
                        <a:t>テネシン</a:t>
                      </a:r>
                      <a:endParaRPr kumimoji="1" lang="en-US" altLang="ja-JP" sz="10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(283)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118 </a:t>
                      </a:r>
                      <a:r>
                        <a:rPr kumimoji="1" lang="en-US" altLang="ja-JP" sz="1100" dirty="0" err="1"/>
                        <a:t>Og</a:t>
                      </a:r>
                      <a:endParaRPr kumimoji="1" lang="en-US" altLang="ja-JP" sz="1100" dirty="0"/>
                    </a:p>
                    <a:p>
                      <a:pPr algn="ctr"/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オガネゾン</a:t>
                      </a:r>
                      <a:endParaRPr kumimoji="1" lang="en-US" altLang="ja-JP" sz="11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(294)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9306431"/>
                  </a:ext>
                </a:extLst>
              </a:tr>
            </a:tbl>
          </a:graphicData>
        </a:graphic>
      </p:graphicFrame>
      <p:graphicFrame>
        <p:nvGraphicFramePr>
          <p:cNvPr id="5" name="表 2">
            <a:extLst>
              <a:ext uri="{FF2B5EF4-FFF2-40B4-BE49-F238E27FC236}">
                <a16:creationId xmlns:a16="http://schemas.microsoft.com/office/drawing/2014/main" id="{FC164102-BB8E-807C-91E0-07C153D6C0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6323713"/>
              </p:ext>
            </p:extLst>
          </p:nvPr>
        </p:nvGraphicFramePr>
        <p:xfrm>
          <a:off x="679837" y="5110992"/>
          <a:ext cx="11304000" cy="15284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3502765680"/>
                    </a:ext>
                  </a:extLst>
                </a:gridCol>
                <a:gridCol w="630000">
                  <a:extLst>
                    <a:ext uri="{9D8B030D-6E8A-4147-A177-3AD203B41FA5}">
                      <a16:colId xmlns:a16="http://schemas.microsoft.com/office/drawing/2014/main" val="4251171366"/>
                    </a:ext>
                  </a:extLst>
                </a:gridCol>
                <a:gridCol w="630000">
                  <a:extLst>
                    <a:ext uri="{9D8B030D-6E8A-4147-A177-3AD203B41FA5}">
                      <a16:colId xmlns:a16="http://schemas.microsoft.com/office/drawing/2014/main" val="4195846359"/>
                    </a:ext>
                  </a:extLst>
                </a:gridCol>
                <a:gridCol w="630000">
                  <a:extLst>
                    <a:ext uri="{9D8B030D-6E8A-4147-A177-3AD203B41FA5}">
                      <a16:colId xmlns:a16="http://schemas.microsoft.com/office/drawing/2014/main" val="2844323968"/>
                    </a:ext>
                  </a:extLst>
                </a:gridCol>
                <a:gridCol w="630000">
                  <a:extLst>
                    <a:ext uri="{9D8B030D-6E8A-4147-A177-3AD203B41FA5}">
                      <a16:colId xmlns:a16="http://schemas.microsoft.com/office/drawing/2014/main" val="3153501724"/>
                    </a:ext>
                  </a:extLst>
                </a:gridCol>
                <a:gridCol w="630000">
                  <a:extLst>
                    <a:ext uri="{9D8B030D-6E8A-4147-A177-3AD203B41FA5}">
                      <a16:colId xmlns:a16="http://schemas.microsoft.com/office/drawing/2014/main" val="2605950952"/>
                    </a:ext>
                  </a:extLst>
                </a:gridCol>
                <a:gridCol w="630000">
                  <a:extLst>
                    <a:ext uri="{9D8B030D-6E8A-4147-A177-3AD203B41FA5}">
                      <a16:colId xmlns:a16="http://schemas.microsoft.com/office/drawing/2014/main" val="1394503164"/>
                    </a:ext>
                  </a:extLst>
                </a:gridCol>
                <a:gridCol w="630000">
                  <a:extLst>
                    <a:ext uri="{9D8B030D-6E8A-4147-A177-3AD203B41FA5}">
                      <a16:colId xmlns:a16="http://schemas.microsoft.com/office/drawing/2014/main" val="1295873059"/>
                    </a:ext>
                  </a:extLst>
                </a:gridCol>
                <a:gridCol w="630000">
                  <a:extLst>
                    <a:ext uri="{9D8B030D-6E8A-4147-A177-3AD203B41FA5}">
                      <a16:colId xmlns:a16="http://schemas.microsoft.com/office/drawing/2014/main" val="1191252032"/>
                    </a:ext>
                  </a:extLst>
                </a:gridCol>
                <a:gridCol w="630000">
                  <a:extLst>
                    <a:ext uri="{9D8B030D-6E8A-4147-A177-3AD203B41FA5}">
                      <a16:colId xmlns:a16="http://schemas.microsoft.com/office/drawing/2014/main" val="3724420119"/>
                    </a:ext>
                  </a:extLst>
                </a:gridCol>
                <a:gridCol w="630000">
                  <a:extLst>
                    <a:ext uri="{9D8B030D-6E8A-4147-A177-3AD203B41FA5}">
                      <a16:colId xmlns:a16="http://schemas.microsoft.com/office/drawing/2014/main" val="996208864"/>
                    </a:ext>
                  </a:extLst>
                </a:gridCol>
                <a:gridCol w="630000">
                  <a:extLst>
                    <a:ext uri="{9D8B030D-6E8A-4147-A177-3AD203B41FA5}">
                      <a16:colId xmlns:a16="http://schemas.microsoft.com/office/drawing/2014/main" val="638855411"/>
                    </a:ext>
                  </a:extLst>
                </a:gridCol>
                <a:gridCol w="630000">
                  <a:extLst>
                    <a:ext uri="{9D8B030D-6E8A-4147-A177-3AD203B41FA5}">
                      <a16:colId xmlns:a16="http://schemas.microsoft.com/office/drawing/2014/main" val="1572554269"/>
                    </a:ext>
                  </a:extLst>
                </a:gridCol>
                <a:gridCol w="630000">
                  <a:extLst>
                    <a:ext uri="{9D8B030D-6E8A-4147-A177-3AD203B41FA5}">
                      <a16:colId xmlns:a16="http://schemas.microsoft.com/office/drawing/2014/main" val="128401571"/>
                    </a:ext>
                  </a:extLst>
                </a:gridCol>
                <a:gridCol w="630000">
                  <a:extLst>
                    <a:ext uri="{9D8B030D-6E8A-4147-A177-3AD203B41FA5}">
                      <a16:colId xmlns:a16="http://schemas.microsoft.com/office/drawing/2014/main" val="2370415063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4279360546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3624723285"/>
                    </a:ext>
                  </a:extLst>
                </a:gridCol>
              </a:tblGrid>
              <a:tr h="33006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1" dirty="0">
                          <a:solidFill>
                            <a:srgbClr val="FF0000"/>
                          </a:solidFill>
                        </a:rPr>
                        <a:t>※1</a:t>
                      </a:r>
                    </a:p>
                    <a:p>
                      <a:pPr algn="ctr"/>
                      <a:r>
                        <a:rPr kumimoji="1" lang="ja-JP" altLang="en-US" sz="1000" b="1" dirty="0">
                          <a:solidFill>
                            <a:srgbClr val="FF0000"/>
                          </a:solidFill>
                        </a:rPr>
                        <a:t>ランタノイド</a:t>
                      </a:r>
                    </a:p>
                  </a:txBody>
                  <a:tcPr marL="86041" marR="86041" marT="43021" marB="4302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</a:rPr>
                        <a:t>58 Ce</a:t>
                      </a:r>
                    </a:p>
                    <a:p>
                      <a:pPr algn="ctr"/>
                      <a:r>
                        <a:rPr kumimoji="1" lang="ja-JP" altLang="en-US" sz="1000" b="0" dirty="0">
                          <a:solidFill>
                            <a:srgbClr val="FF0000"/>
                          </a:solidFill>
                        </a:rPr>
                        <a:t>セリウム</a:t>
                      </a:r>
                      <a:endParaRPr kumimoji="1" lang="en-US" altLang="ja-JP" sz="1000" b="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000" b="0" dirty="0">
                          <a:solidFill>
                            <a:srgbClr val="FF0000"/>
                          </a:solidFill>
                        </a:rPr>
                        <a:t>140.116</a:t>
                      </a:r>
                      <a:endParaRPr kumimoji="1" lang="ja-JP" altLang="en-US" sz="1000" b="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</a:rPr>
                        <a:t>59 Pr</a:t>
                      </a:r>
                    </a:p>
                    <a:p>
                      <a:pPr algn="ctr"/>
                      <a:r>
                        <a:rPr kumimoji="1" lang="ja-JP" altLang="en-US" sz="1100" b="0" dirty="0">
                          <a:solidFill>
                            <a:srgbClr val="FF0000"/>
                          </a:solidFill>
                        </a:rPr>
                        <a:t>プラセオジム</a:t>
                      </a:r>
                      <a:endParaRPr kumimoji="1" lang="en-US" altLang="ja-JP" sz="1100" b="0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dirty="0">
                          <a:solidFill>
                            <a:srgbClr val="FF0000"/>
                          </a:solidFill>
                        </a:rPr>
                        <a:t>140.908</a:t>
                      </a:r>
                      <a:endParaRPr kumimoji="1" lang="ja-JP" altLang="en-US" sz="1000" b="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</a:rPr>
                        <a:t>60 Nd</a:t>
                      </a:r>
                    </a:p>
                    <a:p>
                      <a:pPr algn="ctr"/>
                      <a:r>
                        <a:rPr kumimoji="1" lang="ja-JP" altLang="en-US" sz="1000" b="0" dirty="0">
                          <a:solidFill>
                            <a:srgbClr val="FF0000"/>
                          </a:solidFill>
                        </a:rPr>
                        <a:t>ネオジム</a:t>
                      </a:r>
                      <a:endParaRPr kumimoji="1" lang="en-US" altLang="ja-JP" sz="1000" b="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000" b="0" dirty="0">
                          <a:solidFill>
                            <a:srgbClr val="FF0000"/>
                          </a:solidFill>
                        </a:rPr>
                        <a:t>144.242</a:t>
                      </a:r>
                      <a:endParaRPr kumimoji="1" lang="ja-JP" altLang="en-US" sz="1000" b="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</a:rPr>
                        <a:t>61 Pm</a:t>
                      </a:r>
                    </a:p>
                    <a:p>
                      <a:pPr algn="ctr"/>
                      <a:r>
                        <a:rPr kumimoji="1" lang="ja-JP" altLang="en-US" sz="1100" b="0" dirty="0">
                          <a:solidFill>
                            <a:srgbClr val="FF0000"/>
                          </a:solidFill>
                        </a:rPr>
                        <a:t>プロメチウム</a:t>
                      </a:r>
                      <a:endParaRPr kumimoji="1" lang="en-US" altLang="ja-JP" sz="1100" b="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b="0" dirty="0">
                          <a:solidFill>
                            <a:srgbClr val="FF0000"/>
                          </a:solidFill>
                        </a:rPr>
                        <a:t>(145)</a:t>
                      </a:r>
                      <a:endParaRPr kumimoji="1" lang="ja-JP" altLang="en-US" sz="1100" b="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</a:rPr>
                        <a:t>62 Sm</a:t>
                      </a:r>
                    </a:p>
                    <a:p>
                      <a:pPr algn="ctr"/>
                      <a:r>
                        <a:rPr kumimoji="1" lang="ja-JP" altLang="en-US" sz="1100" b="0" dirty="0">
                          <a:solidFill>
                            <a:srgbClr val="FF0000"/>
                          </a:solidFill>
                        </a:rPr>
                        <a:t>サマリウム</a:t>
                      </a:r>
                      <a:endParaRPr kumimoji="1" lang="en-US" altLang="ja-JP" sz="1100" b="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000" b="0" dirty="0">
                          <a:solidFill>
                            <a:srgbClr val="FF0000"/>
                          </a:solidFill>
                        </a:rPr>
                        <a:t>150.36</a:t>
                      </a:r>
                      <a:endParaRPr kumimoji="1" lang="ja-JP" altLang="en-US" sz="1000" b="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</a:rPr>
                        <a:t>63 Eu</a:t>
                      </a:r>
                    </a:p>
                    <a:p>
                      <a:pPr algn="ctr"/>
                      <a:r>
                        <a:rPr kumimoji="1" lang="ja-JP" altLang="en-US" sz="1100" b="0" dirty="0">
                          <a:solidFill>
                            <a:srgbClr val="FF0000"/>
                          </a:solidFill>
                        </a:rPr>
                        <a:t>ユウロピウム</a:t>
                      </a:r>
                      <a:endParaRPr kumimoji="1" lang="en-US" altLang="ja-JP" sz="1100" b="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000" b="0" dirty="0">
                          <a:solidFill>
                            <a:srgbClr val="FF0000"/>
                          </a:solidFill>
                        </a:rPr>
                        <a:t>151.964</a:t>
                      </a:r>
                      <a:endParaRPr kumimoji="1" lang="ja-JP" altLang="en-US" sz="1100" b="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</a:rPr>
                        <a:t>64 Gd</a:t>
                      </a:r>
                    </a:p>
                    <a:p>
                      <a:pPr algn="ctr"/>
                      <a:r>
                        <a:rPr kumimoji="1" lang="ja-JP" altLang="en-US" sz="1100" b="0" dirty="0">
                          <a:solidFill>
                            <a:srgbClr val="FF0000"/>
                          </a:solidFill>
                        </a:rPr>
                        <a:t>ガドリニウム</a:t>
                      </a:r>
                      <a:endParaRPr kumimoji="1" lang="en-US" altLang="ja-JP" sz="1100" b="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000" b="0" dirty="0">
                          <a:solidFill>
                            <a:srgbClr val="FF0000"/>
                          </a:solidFill>
                        </a:rPr>
                        <a:t>157.25</a:t>
                      </a:r>
                      <a:endParaRPr kumimoji="1" lang="ja-JP" altLang="en-US" sz="1000" b="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</a:rPr>
                        <a:t>65 Tb</a:t>
                      </a:r>
                    </a:p>
                    <a:p>
                      <a:pPr algn="ctr"/>
                      <a:r>
                        <a:rPr kumimoji="1" lang="ja-JP" altLang="en-US" sz="1100" b="0" dirty="0">
                          <a:solidFill>
                            <a:srgbClr val="FF0000"/>
                          </a:solidFill>
                        </a:rPr>
                        <a:t>テルビウム</a:t>
                      </a:r>
                      <a:endParaRPr kumimoji="1" lang="en-US" altLang="ja-JP" sz="1100" b="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000" b="0" dirty="0">
                          <a:solidFill>
                            <a:srgbClr val="FF0000"/>
                          </a:solidFill>
                        </a:rPr>
                        <a:t>158.925</a:t>
                      </a:r>
                      <a:endParaRPr kumimoji="1" lang="ja-JP" altLang="en-US" sz="1000" b="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</a:rPr>
                        <a:t>66 Dy</a:t>
                      </a:r>
                    </a:p>
                    <a:p>
                      <a:pPr algn="ctr"/>
                      <a:r>
                        <a:rPr kumimoji="1" lang="ja-JP" altLang="en-US" sz="900" b="0" dirty="0">
                          <a:solidFill>
                            <a:srgbClr val="FF0000"/>
                          </a:solidFill>
                        </a:rPr>
                        <a:t>ジスプロシウム</a:t>
                      </a:r>
                      <a:endParaRPr kumimoji="1" lang="en-US" altLang="ja-JP" sz="900" b="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000" b="0" dirty="0">
                          <a:solidFill>
                            <a:srgbClr val="FF0000"/>
                          </a:solidFill>
                        </a:rPr>
                        <a:t>162.500</a:t>
                      </a:r>
                      <a:endParaRPr kumimoji="1" lang="ja-JP" altLang="en-US" sz="1000" b="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</a:rPr>
                        <a:t>67 Ho</a:t>
                      </a:r>
                    </a:p>
                    <a:p>
                      <a:pPr algn="ctr"/>
                      <a:r>
                        <a:rPr kumimoji="1" lang="ja-JP" altLang="en-US" sz="1100" b="0" dirty="0">
                          <a:solidFill>
                            <a:srgbClr val="FF0000"/>
                          </a:solidFill>
                        </a:rPr>
                        <a:t>ホルミウム</a:t>
                      </a:r>
                      <a:endParaRPr kumimoji="1" lang="en-US" altLang="ja-JP" sz="1100" b="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000" b="0" dirty="0">
                          <a:solidFill>
                            <a:srgbClr val="FF0000"/>
                          </a:solidFill>
                        </a:rPr>
                        <a:t>164.930</a:t>
                      </a:r>
                      <a:endParaRPr kumimoji="1" lang="ja-JP" altLang="en-US" sz="1000" b="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</a:rPr>
                        <a:t>68 Er</a:t>
                      </a:r>
                    </a:p>
                    <a:p>
                      <a:pPr algn="ctr"/>
                      <a:r>
                        <a:rPr kumimoji="1" lang="ja-JP" altLang="en-US" sz="1100" b="0" dirty="0">
                          <a:solidFill>
                            <a:srgbClr val="FF0000"/>
                          </a:solidFill>
                        </a:rPr>
                        <a:t>ユルビウム</a:t>
                      </a:r>
                      <a:endParaRPr kumimoji="1" lang="en-US" altLang="ja-JP" sz="1100" b="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000" b="0" dirty="0">
                          <a:solidFill>
                            <a:srgbClr val="FF0000"/>
                          </a:solidFill>
                        </a:rPr>
                        <a:t>167.259</a:t>
                      </a:r>
                      <a:endParaRPr kumimoji="1" lang="ja-JP" altLang="en-US" sz="1000" b="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</a:rPr>
                        <a:t>69 Tm</a:t>
                      </a:r>
                    </a:p>
                    <a:p>
                      <a:pPr algn="ctr"/>
                      <a:r>
                        <a:rPr kumimoji="1" lang="ja-JP" altLang="en-US" sz="1100" b="0" dirty="0">
                          <a:solidFill>
                            <a:srgbClr val="FF0000"/>
                          </a:solidFill>
                        </a:rPr>
                        <a:t>ツリウム</a:t>
                      </a:r>
                      <a:endParaRPr kumimoji="1" lang="en-US" altLang="ja-JP" sz="1100" b="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000" b="0" dirty="0">
                          <a:solidFill>
                            <a:srgbClr val="FF0000"/>
                          </a:solidFill>
                        </a:rPr>
                        <a:t>168.934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</a:rPr>
                        <a:t>70 Yb</a:t>
                      </a:r>
                    </a:p>
                    <a:p>
                      <a:pPr algn="ctr"/>
                      <a:r>
                        <a:rPr kumimoji="1" lang="ja-JP" altLang="en-US" sz="900" b="0" dirty="0">
                          <a:solidFill>
                            <a:srgbClr val="FF0000"/>
                          </a:solidFill>
                        </a:rPr>
                        <a:t>イッテルビウム</a:t>
                      </a:r>
                      <a:endParaRPr kumimoji="1" lang="en-US" altLang="ja-JP" sz="900" b="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000" b="0" dirty="0">
                          <a:solidFill>
                            <a:srgbClr val="FF0000"/>
                          </a:solidFill>
                        </a:rPr>
                        <a:t>173.045</a:t>
                      </a:r>
                      <a:endParaRPr kumimoji="1" lang="ja-JP" altLang="en-US" sz="1000" b="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</a:rPr>
                        <a:t>71 Lu</a:t>
                      </a:r>
                    </a:p>
                    <a:p>
                      <a:pPr algn="ctr"/>
                      <a:r>
                        <a:rPr kumimoji="1" lang="ja-JP" altLang="en-US" sz="1100" b="0" dirty="0">
                          <a:solidFill>
                            <a:srgbClr val="FF0000"/>
                          </a:solidFill>
                        </a:rPr>
                        <a:t>ルテニウム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000" b="0" dirty="0">
                          <a:solidFill>
                            <a:srgbClr val="FF0000"/>
                          </a:solidFill>
                        </a:rPr>
                        <a:t>174.967</a:t>
                      </a:r>
                      <a:endParaRPr kumimoji="1" lang="ja-JP" altLang="en-US" sz="1000" b="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0567552"/>
                  </a:ext>
                </a:extLst>
              </a:tr>
              <a:tr h="34894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1" dirty="0">
                          <a:solidFill>
                            <a:srgbClr val="FF0000"/>
                          </a:solidFill>
                        </a:rPr>
                        <a:t>※2</a:t>
                      </a:r>
                    </a:p>
                    <a:p>
                      <a:pPr algn="ctr"/>
                      <a:r>
                        <a:rPr kumimoji="1" lang="ja-JP" altLang="en-US" sz="1000" b="1" dirty="0">
                          <a:solidFill>
                            <a:srgbClr val="FF0000"/>
                          </a:solidFill>
                        </a:rPr>
                        <a:t>アクチノイド</a:t>
                      </a:r>
                    </a:p>
                  </a:txBody>
                  <a:tcPr marL="86041" marR="86041" marT="43021" marB="4302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90 Th</a:t>
                      </a:r>
                    </a:p>
                    <a:p>
                      <a:pPr algn="ctr"/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トリウム</a:t>
                      </a:r>
                      <a:endParaRPr kumimoji="1" lang="en-US" altLang="ja-JP" sz="11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000" dirty="0">
                          <a:solidFill>
                            <a:srgbClr val="FF0000"/>
                          </a:solidFill>
                        </a:rPr>
                        <a:t>232.038</a:t>
                      </a:r>
                      <a:endParaRPr kumimoji="1" lang="ja-JP" alt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91 Pa</a:t>
                      </a: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rgbClr val="FF0000"/>
                          </a:solidFill>
                        </a:rPr>
                        <a:t>プロトアクチニウム</a:t>
                      </a:r>
                      <a:endParaRPr kumimoji="1" lang="en-US" altLang="ja-JP" sz="8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000" dirty="0">
                          <a:solidFill>
                            <a:srgbClr val="FF0000"/>
                          </a:solidFill>
                        </a:rPr>
                        <a:t>231.036</a:t>
                      </a:r>
                      <a:endParaRPr kumimoji="1" lang="ja-JP" alt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92 U</a:t>
                      </a:r>
                    </a:p>
                    <a:p>
                      <a:pPr algn="ctr"/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ウラン</a:t>
                      </a:r>
                    </a:p>
                    <a:p>
                      <a:pPr algn="ctr"/>
                      <a:endParaRPr kumimoji="1" lang="en-US" altLang="ja-JP" sz="1100" dirty="0"/>
                    </a:p>
                    <a:p>
                      <a:pPr algn="ctr"/>
                      <a:r>
                        <a:rPr kumimoji="1" lang="en-US" altLang="ja-JP" sz="1000" dirty="0">
                          <a:solidFill>
                            <a:srgbClr val="FF0000"/>
                          </a:solidFill>
                        </a:rPr>
                        <a:t>238.029</a:t>
                      </a:r>
                      <a:endParaRPr kumimoji="1" lang="ja-JP" alt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93 Np</a:t>
                      </a:r>
                    </a:p>
                    <a:p>
                      <a:pPr algn="ctr"/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ネプツウム</a:t>
                      </a:r>
                      <a:endParaRPr kumimoji="1" lang="en-US" altLang="ja-JP" sz="11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(237)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94 Pu</a:t>
                      </a:r>
                    </a:p>
                    <a:p>
                      <a:pPr algn="ctr"/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プルトニウム</a:t>
                      </a:r>
                      <a:endParaRPr kumimoji="1" lang="en-US" altLang="ja-JP" sz="11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(244)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95 Am</a:t>
                      </a:r>
                    </a:p>
                    <a:p>
                      <a:pPr algn="ctr"/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アメリシウム</a:t>
                      </a:r>
                      <a:endParaRPr kumimoji="1" lang="en-US" altLang="ja-JP" sz="11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(243)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96 Cm</a:t>
                      </a: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rgbClr val="FF0000"/>
                          </a:solidFill>
                        </a:rPr>
                        <a:t>キュリウム</a:t>
                      </a:r>
                      <a:endParaRPr kumimoji="1" lang="en-US" altLang="ja-JP" sz="10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(247)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97 Bk</a:t>
                      </a:r>
                    </a:p>
                    <a:p>
                      <a:pPr algn="ctr"/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バークリウム</a:t>
                      </a:r>
                      <a:endParaRPr kumimoji="1" lang="en-US" altLang="ja-JP" sz="11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(247)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98 Cf</a:t>
                      </a:r>
                    </a:p>
                    <a:p>
                      <a:pPr algn="ctr"/>
                      <a:r>
                        <a:rPr kumimoji="1" lang="ja-JP" altLang="en-US" sz="900" dirty="0">
                          <a:solidFill>
                            <a:srgbClr val="FF0000"/>
                          </a:solidFill>
                        </a:rPr>
                        <a:t>カリホルニウム</a:t>
                      </a:r>
                      <a:endParaRPr kumimoji="1" lang="en-US" altLang="ja-JP" sz="9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(251)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99 Es</a:t>
                      </a:r>
                    </a:p>
                    <a:p>
                      <a:pPr algn="ctr"/>
                      <a:r>
                        <a:rPr kumimoji="1" lang="ja-JP" altLang="en-US" sz="900" dirty="0">
                          <a:solidFill>
                            <a:srgbClr val="FF0000"/>
                          </a:solidFill>
                        </a:rPr>
                        <a:t>アインスタニウム</a:t>
                      </a:r>
                      <a:endParaRPr kumimoji="1" lang="en-US" altLang="ja-JP" sz="9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(252)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100 Fm</a:t>
                      </a:r>
                    </a:p>
                    <a:p>
                      <a:pPr algn="ctr"/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フェルミウム</a:t>
                      </a:r>
                      <a:endParaRPr kumimoji="1" lang="en-US" altLang="ja-JP" sz="11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(257)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101 Md</a:t>
                      </a:r>
                    </a:p>
                    <a:p>
                      <a:pPr algn="ctr"/>
                      <a:r>
                        <a:rPr kumimoji="1" lang="ja-JP" altLang="en-US" sz="900" dirty="0">
                          <a:solidFill>
                            <a:srgbClr val="FF0000"/>
                          </a:solidFill>
                        </a:rPr>
                        <a:t>メンデレビウム</a:t>
                      </a:r>
                      <a:endParaRPr kumimoji="1" lang="en-US" altLang="ja-JP" sz="9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(258)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102 No</a:t>
                      </a:r>
                    </a:p>
                    <a:p>
                      <a:pPr algn="ctr"/>
                      <a:r>
                        <a:rPr kumimoji="1" lang="ja-JP" altLang="en-US" sz="1100" dirty="0">
                          <a:solidFill>
                            <a:srgbClr val="FF0000"/>
                          </a:solidFill>
                        </a:rPr>
                        <a:t>ノーべリウム</a:t>
                      </a:r>
                      <a:endParaRPr kumimoji="1" lang="en-US" altLang="ja-JP" sz="11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(259)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103 Lr</a:t>
                      </a:r>
                    </a:p>
                    <a:p>
                      <a:pPr algn="ctr"/>
                      <a:r>
                        <a:rPr kumimoji="1" lang="ja-JP" altLang="en-US" sz="900" dirty="0">
                          <a:solidFill>
                            <a:srgbClr val="FF0000"/>
                          </a:solidFill>
                        </a:rPr>
                        <a:t>ローレンシウム</a:t>
                      </a:r>
                      <a:endParaRPr kumimoji="1" lang="en-US" altLang="ja-JP" sz="9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rgbClr val="FF0000"/>
                          </a:solidFill>
                        </a:rPr>
                        <a:t>(259)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86041" marR="86041" marT="43021" marB="43021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5217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76697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190253</TotalTime>
  <Words>568</Words>
  <Application>Microsoft Office PowerPoint</Application>
  <PresentationFormat>ユーザー設定</PresentationFormat>
  <Paragraphs>380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TML SDD1 Osaki, Yoshinori</dc:creator>
  <cp:lastModifiedBy>TML DE4 Osaki, Yoshinori</cp:lastModifiedBy>
  <cp:revision>2049</cp:revision>
  <cp:lastPrinted>2024-05-14T08:55:10Z</cp:lastPrinted>
  <dcterms:created xsi:type="dcterms:W3CDTF">2023-05-29T09:35:21Z</dcterms:created>
  <dcterms:modified xsi:type="dcterms:W3CDTF">2025-11-18T07:18:47Z</dcterms:modified>
</cp:coreProperties>
</file>