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6FACA5-4F03-5FAB-9177-2DF99ADDE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573BC02-98AC-4136-9304-0ABC750772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FD642B-AC6D-D57A-5322-46A33363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D08D1B-4464-3B19-8000-6DE36042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81BF68-7CC8-6FB6-D5A8-05009A992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482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CAB191-9A8B-5D84-E85A-EA48FACAA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BE1C92-66DF-1C0C-BB21-CD2A8D880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B95F66-3179-BDCA-C99D-9602D802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26F3CA-C742-B686-58D5-6A3C9150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444E0F-0EC1-88E6-4E7E-584583533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367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5F2ED96-009C-7F46-F7C7-6B9F0BFB0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CF35E04-713E-46D1-6C2A-6D245B4D9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CE2BA07-DA1D-108B-EAF7-BBB77B5DB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B7DEE4-8003-3BD5-6965-AD2859D2C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1EBE4F-D020-E0CB-8D26-4E9332196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22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D29765-A506-770E-ABF3-4ADC29B61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131680-2C26-D4FB-1E6A-1C62A571F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84F955-0FB4-E81C-6EAB-B417A0514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18F345-2464-D41F-E2D0-ADA68C3F5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A65A38-655B-460D-D82B-D97BED56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92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324BA7-F255-D614-4F4F-5367818B9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6ED3EF7-92D7-1D87-05E3-8CAD50619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BECD68-C9C9-C946-C585-305FDB32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BEF7EF-60D9-C3B5-91A5-852EE90DC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A3DF61-5B6B-862F-3388-EF06546D4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00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7DE8B3-6432-DDAD-19EE-851A11E3D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D67343C-9F36-189A-D90C-7ADF2BB509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7ECF4A-F739-BBD7-BAF1-7FCF4355B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05AD69-9707-5FDD-C61B-C3FC89807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70AD815-939B-FE73-B039-43E0DCFB0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A2DB321-6C45-5CC2-14C3-313321C83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88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9F3555-9F22-29BE-7BAD-0C613203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CCB8D4E-FF6E-6FB4-E70B-DA31BAEFF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141E8AA-75FD-34EB-28CC-5FC33ECF3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F5DFE22-B63C-F48E-30B2-7DF2675DC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E45455A-DA74-9057-C97E-EEEC845D4B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E5ECA40-DEC5-2246-1AB8-FE630BBFA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27F8272-9811-7B89-A151-0ACADA1B1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32A5575-BA55-0C86-16EF-057EB391A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1286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98CB37-ADAB-912A-8BB8-9CB4F7F9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E4AF9B4-14F4-B2BB-2A62-4B502C55F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633E457-3DF2-7074-A77D-9E7A0A961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B122CAA-92C2-CE02-539D-EC3EF5336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1559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B829BC3-4A5A-CE65-3322-98BBADD79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FCEC7BE-937B-D28D-2858-71E318531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2169E6-D9E2-17AA-5596-F7093DFA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146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BDCAAD-76B5-17A5-8104-B4837157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82C47F-DF68-8CBC-0862-9262175FD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62A81E4-1037-9F9E-4C69-ECFDBE203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7E88041-99B7-03EB-05C8-C76B3A5B5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E10B7E-D653-AD9C-F07A-CC479775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FFFF08-6C71-023C-E453-14648141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19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75B0A5-C88F-131F-66A3-59C466A9E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A1FC913-8828-5013-F8FC-0ADAB76978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458940-9CFB-F448-26EE-A1E7E18AD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5B64B38-9404-27EC-B627-CA8482358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BDAE832-962B-3C9E-8330-09EAEF064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D32E42-17FE-B809-B62C-C9D637A2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97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CB7330F-BF39-C896-B3E3-59B06BA15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AD9877-6C16-2DEC-415E-90106838B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894B12-7A07-13DB-AF03-4D308901C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9D4EA-6F8C-4AB2-8443-C3EC188052F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0F913A-410A-A5DC-8695-EBDC61255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79DF98-284E-440C-4506-06F14C469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A4818-9842-479D-9507-BAF97B0A76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9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CB776012-44E2-2FDF-3996-7B036615E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308909"/>
              </p:ext>
            </p:extLst>
          </p:nvPr>
        </p:nvGraphicFramePr>
        <p:xfrm>
          <a:off x="279400" y="203204"/>
          <a:ext cx="11736000" cy="606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1535754038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123059968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150224859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46387633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4127220545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3676521882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185724984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95055437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758780988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99304379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11377154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200145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0228604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6884024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41974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手法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入射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検出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分析面積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検出深さ</a:t>
                      </a:r>
                      <a:endParaRPr kumimoji="1" lang="en-US" altLang="ja-JP" dirty="0"/>
                    </a:p>
                    <a:p>
                      <a:pPr algn="ctr"/>
                      <a:r>
                        <a:rPr kumimoji="1" lang="en-US" altLang="ja-JP" dirty="0"/>
                        <a:t>(</a:t>
                      </a:r>
                      <a:r>
                        <a:rPr kumimoji="1" lang="ja-JP" altLang="en-US" dirty="0"/>
                        <a:t>検出物</a:t>
                      </a:r>
                      <a:r>
                        <a:rPr kumimoji="1" lang="en-US" altLang="ja-JP" dirty="0"/>
                        <a:t>)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検出下限</a:t>
                      </a:r>
                      <a:r>
                        <a:rPr kumimoji="1" lang="en-US" altLang="ja-JP" sz="1100" dirty="0"/>
                        <a:t>(atmic%</a:t>
                      </a:r>
                      <a:r>
                        <a:rPr kumimoji="1" lang="ja-JP" altLang="en-US" sz="1100" dirty="0"/>
                        <a:t>概算</a:t>
                      </a:r>
                      <a:r>
                        <a:rPr kumimoji="1" lang="en-US" altLang="ja-JP" sz="1100" dirty="0"/>
                        <a:t>)</a:t>
                      </a:r>
                      <a:endParaRPr kumimoji="1" lang="ja-JP" alt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元素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簡便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有機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無機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定性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定量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微量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状態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絶縁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474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XRD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X</a:t>
                      </a:r>
                      <a:r>
                        <a:rPr kumimoji="1" lang="ja-JP" altLang="en-US" dirty="0"/>
                        <a:t>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回折</a:t>
                      </a:r>
                      <a:r>
                        <a:rPr kumimoji="1" lang="en-US" altLang="ja-JP" dirty="0"/>
                        <a:t>X</a:t>
                      </a:r>
                      <a:r>
                        <a:rPr kumimoji="1" lang="ja-JP" altLang="en-US" dirty="0"/>
                        <a:t>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100um</a:t>
                      </a:r>
                      <a:r>
                        <a:rPr kumimoji="1" lang="ja-JP" altLang="en-US" sz="1600" dirty="0"/>
                        <a:t>～</a:t>
                      </a:r>
                      <a:r>
                        <a:rPr kumimoji="1" lang="en-US" altLang="ja-JP" sz="1600" dirty="0"/>
                        <a:t>10mmφ</a:t>
                      </a:r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数十</a:t>
                      </a:r>
                      <a:r>
                        <a:rPr kumimoji="1" lang="en-US" altLang="ja-JP" sz="1600" dirty="0"/>
                        <a:t>nm</a:t>
                      </a:r>
                    </a:p>
                    <a:p>
                      <a:pPr algn="ctr"/>
                      <a:r>
                        <a:rPr kumimoji="1" lang="en-US" altLang="ja-JP" sz="1600" dirty="0"/>
                        <a:t>(</a:t>
                      </a:r>
                      <a:r>
                        <a:rPr kumimoji="1" lang="ja-JP" altLang="en-US" sz="1600" dirty="0"/>
                        <a:t>回折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線</a:t>
                      </a:r>
                      <a:r>
                        <a:rPr kumimoji="1" lang="en-US" altLang="ja-JP" sz="1600" dirty="0"/>
                        <a:t>)</a:t>
                      </a:r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10%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結晶のみ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671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XPS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X</a:t>
                      </a:r>
                      <a:r>
                        <a:rPr kumimoji="1" lang="ja-JP" altLang="en-US" dirty="0"/>
                        <a:t>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光電子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20um</a:t>
                      </a:r>
                      <a:r>
                        <a:rPr kumimoji="1" lang="ja-JP" altLang="en-US" sz="1600" dirty="0"/>
                        <a:t>～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数</a:t>
                      </a:r>
                      <a:r>
                        <a:rPr kumimoji="1" lang="en-US" altLang="ja-JP" sz="1600" dirty="0"/>
                        <a:t>100umφ</a:t>
                      </a:r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数</a:t>
                      </a:r>
                      <a:r>
                        <a:rPr kumimoji="1" lang="en-US" altLang="ja-JP" sz="1600" dirty="0"/>
                        <a:t>nm</a:t>
                      </a:r>
                      <a:endParaRPr kumimoji="1" lang="ja-JP" altLang="en-US" sz="1600" dirty="0"/>
                    </a:p>
                    <a:p>
                      <a:pPr algn="ctr"/>
                      <a:r>
                        <a:rPr kumimoji="1" lang="en-US" altLang="ja-JP" sz="1600" dirty="0"/>
                        <a:t>(</a:t>
                      </a:r>
                      <a:r>
                        <a:rPr kumimoji="1" lang="ja-JP" altLang="en-US" sz="1600" dirty="0"/>
                        <a:t>光電子</a:t>
                      </a:r>
                      <a:r>
                        <a:rPr kumimoji="1" lang="en-US" altLang="ja-JP" sz="1600" dirty="0"/>
                        <a:t>)</a:t>
                      </a:r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1%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Li</a:t>
                      </a:r>
                      <a:r>
                        <a:rPr kumimoji="1" lang="ja-JP" altLang="en-US" dirty="0"/>
                        <a:t>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707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AES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電子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オージェ電子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数</a:t>
                      </a:r>
                      <a:r>
                        <a:rPr kumimoji="1" lang="en-US" altLang="ja-JP" dirty="0"/>
                        <a:t>+nmφ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数</a:t>
                      </a:r>
                      <a:r>
                        <a:rPr kumimoji="1" lang="en-US" altLang="ja-JP" dirty="0"/>
                        <a:t>nm</a:t>
                      </a:r>
                      <a:endParaRPr kumimoji="1" lang="ja-JP" altLang="en-US" dirty="0"/>
                    </a:p>
                    <a:p>
                      <a:pPr algn="ctr"/>
                      <a:r>
                        <a:rPr kumimoji="1" lang="en-US" altLang="ja-JP" sz="1200" dirty="0"/>
                        <a:t>(</a:t>
                      </a:r>
                      <a:r>
                        <a:rPr kumimoji="1" lang="ja-JP" altLang="en-US" sz="1200" dirty="0"/>
                        <a:t>オージェ電子</a:t>
                      </a:r>
                      <a:r>
                        <a:rPr kumimoji="1" lang="en-US" altLang="ja-JP" sz="1200" dirty="0"/>
                        <a:t>)</a:t>
                      </a:r>
                      <a:endParaRPr kumimoji="1" lang="ja-JP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1%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Li</a:t>
                      </a:r>
                      <a:r>
                        <a:rPr kumimoji="1" lang="ja-JP" altLang="en-US" dirty="0"/>
                        <a:t>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108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TEM-EDX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電子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特性</a:t>
                      </a:r>
                      <a:r>
                        <a:rPr kumimoji="1" lang="en-US" altLang="ja-JP" dirty="0"/>
                        <a:t>X</a:t>
                      </a:r>
                      <a:r>
                        <a:rPr kumimoji="1" lang="ja-JP" altLang="en-US" dirty="0"/>
                        <a:t>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数</a:t>
                      </a:r>
                      <a:r>
                        <a:rPr kumimoji="1" lang="en-US" altLang="ja-JP" dirty="0"/>
                        <a:t>nmφ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試料厚依存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en-US" altLang="ja-JP" sz="1400" dirty="0"/>
                        <a:t>(</a:t>
                      </a:r>
                      <a:r>
                        <a:rPr kumimoji="1" lang="ja-JP" altLang="en-US" sz="1400" dirty="0"/>
                        <a:t>特性</a:t>
                      </a:r>
                      <a:r>
                        <a:rPr kumimoji="1" lang="en-US" altLang="ja-JP" sz="1400" dirty="0"/>
                        <a:t>X</a:t>
                      </a:r>
                      <a:r>
                        <a:rPr kumimoji="1" lang="ja-JP" altLang="en-US" sz="1400" dirty="0"/>
                        <a:t>線</a:t>
                      </a:r>
                      <a:r>
                        <a:rPr kumimoji="1" lang="en-US" altLang="ja-JP" sz="1400" dirty="0"/>
                        <a:t>)</a:t>
                      </a:r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1%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B</a:t>
                      </a:r>
                      <a:r>
                        <a:rPr kumimoji="1" lang="ja-JP" altLang="en-US" dirty="0"/>
                        <a:t>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220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SEM-EDX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電子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特性</a:t>
                      </a:r>
                      <a:r>
                        <a:rPr kumimoji="1" lang="en-US" altLang="ja-JP" dirty="0"/>
                        <a:t>X</a:t>
                      </a:r>
                      <a:r>
                        <a:rPr kumimoji="1" lang="ja-JP" altLang="en-US" dirty="0"/>
                        <a:t>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数</a:t>
                      </a:r>
                      <a:r>
                        <a:rPr kumimoji="1" lang="en-US" altLang="ja-JP" dirty="0"/>
                        <a:t>umφ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数</a:t>
                      </a:r>
                      <a:r>
                        <a:rPr kumimoji="1" lang="en-US" altLang="ja-JP" sz="1400" dirty="0"/>
                        <a:t>um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(</a:t>
                      </a:r>
                      <a:r>
                        <a:rPr kumimoji="1" lang="ja-JP" altLang="en-US" sz="1400" dirty="0"/>
                        <a:t>特性</a:t>
                      </a:r>
                      <a:r>
                        <a:rPr kumimoji="1" lang="en-US" altLang="ja-JP" sz="1400" dirty="0"/>
                        <a:t>X</a:t>
                      </a:r>
                      <a:r>
                        <a:rPr kumimoji="1" lang="ja-JP" altLang="en-US" sz="1400" dirty="0"/>
                        <a:t>線</a:t>
                      </a:r>
                      <a:r>
                        <a:rPr kumimoji="1" lang="en-US" altLang="ja-JP" sz="1400" dirty="0"/>
                        <a:t>)</a:t>
                      </a:r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1%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B</a:t>
                      </a:r>
                      <a:r>
                        <a:rPr kumimoji="1" lang="ja-JP" altLang="en-US" dirty="0"/>
                        <a:t>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979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XRF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X</a:t>
                      </a:r>
                      <a:r>
                        <a:rPr kumimoji="1" lang="ja-JP" altLang="en-US" dirty="0"/>
                        <a:t>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特性</a:t>
                      </a:r>
                      <a:r>
                        <a:rPr kumimoji="1" lang="en-US" altLang="ja-JP" dirty="0"/>
                        <a:t>X</a:t>
                      </a:r>
                      <a:r>
                        <a:rPr kumimoji="1" lang="ja-JP" altLang="en-US" dirty="0"/>
                        <a:t>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10umφ</a:t>
                      </a:r>
                      <a:endParaRPr kumimoji="1" lang="ja-JP" altLang="en-US" sz="1400" dirty="0"/>
                    </a:p>
                    <a:p>
                      <a:pPr algn="ctr"/>
                      <a:r>
                        <a:rPr kumimoji="1" lang="en-US" altLang="ja-JP" sz="1400" dirty="0"/>
                        <a:t>1.2mmφ</a:t>
                      </a:r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数</a:t>
                      </a:r>
                      <a:r>
                        <a:rPr kumimoji="1" lang="en-US" altLang="ja-JP" sz="1400" dirty="0"/>
                        <a:t>um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(</a:t>
                      </a:r>
                      <a:r>
                        <a:rPr kumimoji="1" lang="ja-JP" altLang="en-US" sz="1400" dirty="0"/>
                        <a:t>蛍光</a:t>
                      </a:r>
                      <a:r>
                        <a:rPr kumimoji="1" lang="en-US" altLang="ja-JP" sz="1400" dirty="0"/>
                        <a:t>X</a:t>
                      </a:r>
                      <a:r>
                        <a:rPr kumimoji="1" lang="ja-JP" altLang="en-US" sz="1400" dirty="0"/>
                        <a:t>線</a:t>
                      </a:r>
                      <a:r>
                        <a:rPr kumimoji="1" lang="en-US" altLang="ja-JP" sz="1400" dirty="0"/>
                        <a:t>)</a:t>
                      </a:r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0.01%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(0.1wt%)</a:t>
                      </a:r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Na</a:t>
                      </a:r>
                      <a:r>
                        <a:rPr kumimoji="1" lang="ja-JP" altLang="en-US" dirty="0"/>
                        <a:t>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588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SIMS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dirty="0"/>
                        <a:t>イオン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二次イオン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20um</a:t>
                      </a:r>
                      <a:r>
                        <a:rPr kumimoji="1" lang="ja-JP" altLang="en-US" sz="1400" dirty="0"/>
                        <a:t>～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500um</a:t>
                      </a:r>
                      <a:r>
                        <a:rPr kumimoji="1" lang="ja-JP" altLang="en-US" sz="1400" dirty="0"/>
                        <a:t>角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数</a:t>
                      </a:r>
                      <a:r>
                        <a:rPr kumimoji="1" lang="en-US" altLang="ja-JP" sz="1400" dirty="0"/>
                        <a:t>nm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(</a:t>
                      </a:r>
                      <a:r>
                        <a:rPr kumimoji="1" lang="ja-JP" altLang="en-US" sz="1400" dirty="0"/>
                        <a:t>二次イオン</a:t>
                      </a:r>
                      <a:r>
                        <a:rPr kumimoji="1" lang="en-US" altLang="ja-JP" sz="1400" dirty="0"/>
                        <a:t>)</a:t>
                      </a:r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1ppb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H</a:t>
                      </a:r>
                      <a:r>
                        <a:rPr kumimoji="1" lang="ja-JP" altLang="en-US" dirty="0"/>
                        <a:t>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682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300" dirty="0"/>
                        <a:t>TOF-SIMS</a:t>
                      </a:r>
                      <a:endParaRPr kumimoji="1" lang="ja-JP" alt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dirty="0"/>
                        <a:t>イオン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二次イオン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10um</a:t>
                      </a:r>
                      <a:r>
                        <a:rPr kumimoji="1" lang="ja-JP" altLang="en-US" sz="1400" dirty="0"/>
                        <a:t>～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500um</a:t>
                      </a:r>
                      <a:r>
                        <a:rPr kumimoji="1" lang="ja-JP" altLang="en-US" sz="1400" dirty="0"/>
                        <a:t>角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数原子層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en-US" altLang="ja-JP" sz="1400" dirty="0"/>
                        <a:t>(</a:t>
                      </a:r>
                      <a:r>
                        <a:rPr kumimoji="1" lang="ja-JP" altLang="en-US" sz="1400" dirty="0"/>
                        <a:t>二次イオン</a:t>
                      </a:r>
                      <a:r>
                        <a:rPr kumimoji="1" lang="en-US" altLang="ja-JP" sz="1400" dirty="0"/>
                        <a:t>)</a:t>
                      </a:r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1ppm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H</a:t>
                      </a:r>
                      <a:r>
                        <a:rPr kumimoji="1" lang="ja-JP" altLang="en-US" dirty="0"/>
                        <a:t>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425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FT-IR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赤外吸収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50um</a:t>
                      </a:r>
                      <a:r>
                        <a:rPr kumimoji="1" lang="ja-JP" altLang="en-US" sz="1600" dirty="0"/>
                        <a:t>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数十</a:t>
                      </a:r>
                      <a:r>
                        <a:rPr kumimoji="1" lang="en-US" altLang="ja-JP" sz="1600" dirty="0"/>
                        <a:t>um</a:t>
                      </a:r>
                    </a:p>
                    <a:p>
                      <a:pPr algn="ctr"/>
                      <a:r>
                        <a:rPr kumimoji="1" lang="en-US" altLang="ja-JP" sz="1600" dirty="0"/>
                        <a:t>(</a:t>
                      </a:r>
                      <a:r>
                        <a:rPr kumimoji="1" lang="ja-JP" altLang="en-US" sz="1600" dirty="0"/>
                        <a:t>赤外光</a:t>
                      </a:r>
                      <a:r>
                        <a:rPr kumimoji="1" lang="en-US" altLang="ja-JP" sz="1600" dirty="0"/>
                        <a:t>)</a:t>
                      </a:r>
                      <a:endParaRPr kumimoji="1" lang="ja-JP" alt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1%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24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Raman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ラマン散乱光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1umφ</a:t>
                      </a:r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数十</a:t>
                      </a:r>
                      <a:r>
                        <a:rPr kumimoji="1" lang="en-US" altLang="ja-JP" sz="1600" dirty="0"/>
                        <a:t>um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(</a:t>
                      </a:r>
                      <a:r>
                        <a:rPr kumimoji="1" lang="ja-JP" altLang="en-US" sz="1400" dirty="0"/>
                        <a:t>ラマン散乱光</a:t>
                      </a:r>
                      <a:r>
                        <a:rPr kumimoji="1" lang="en-US" altLang="ja-JP" sz="1400" dirty="0"/>
                        <a:t>)</a:t>
                      </a:r>
                      <a:endParaRPr kumimoji="1" lang="ja-JP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1%</a:t>
                      </a:r>
                      <a:endParaRPr kumimoji="1" lang="ja-JP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7489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73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</Words>
  <Application>Microsoft Office PowerPoint</Application>
  <PresentationFormat>ワイド画面</PresentationFormat>
  <Paragraphs>153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良規 大崎</dc:creator>
  <cp:lastModifiedBy>良規 大崎</cp:lastModifiedBy>
  <cp:revision>2</cp:revision>
  <dcterms:created xsi:type="dcterms:W3CDTF">2026-07-23T14:53:52Z</dcterms:created>
  <dcterms:modified xsi:type="dcterms:W3CDTF">2026-07-23T15:00:31Z</dcterms:modified>
</cp:coreProperties>
</file>